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8" r:id="rId2"/>
    <p:sldId id="292" r:id="rId3"/>
    <p:sldId id="293" r:id="rId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37" autoAdjust="0"/>
  </p:normalViewPr>
  <p:slideViewPr>
    <p:cSldViewPr>
      <p:cViewPr>
        <p:scale>
          <a:sx n="100" d="100"/>
          <a:sy n="100" d="100"/>
        </p:scale>
        <p:origin x="-869" y="6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3426B-2425-423C-8D6F-EFF986E0115A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F5F61-9B40-47D9-857C-40E44AEEF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098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c.edsoo.ru/?query=&amp;klass=&amp;subject=1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c.edsoo.ru/?query=&amp;klass=&amp;subject=1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c.edsoo.ru/?query=&amp;klass=&amp;subject=1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352" y="176036"/>
            <a:ext cx="7315744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80352" y="324746"/>
            <a:ext cx="7315744" cy="590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hlinkClick r:id="rId2"/>
            <a:extLst>
              <a:ext uri="{FF2B5EF4-FFF2-40B4-BE49-F238E27FC236}">
                <a16:creationId xmlns:a16="http://schemas.microsoft.com/office/drawing/2014/main" xmlns="" id="{B7C80EC9-A93F-4AAC-80A7-3A79A0629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-4102100"/>
            <a:ext cx="3238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G:\УПРАВЛЕНИЕ общего образования\Киселева\Лого МОК куZбасс (1).png">
            <a:extLst>
              <a:ext uri="{FF2B5EF4-FFF2-40B4-BE49-F238E27FC236}">
                <a16:creationId xmlns:a16="http://schemas.microsoft.com/office/drawing/2014/main" xmlns="" id="{9F71F2B3-F292-4E5F-AEC5-FB1852064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125" y="265800"/>
            <a:ext cx="1307523" cy="93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CC8A12C-8529-D989-FE20-C37D8AB800DF}"/>
              </a:ext>
            </a:extLst>
          </p:cNvPr>
          <p:cNvSpPr txBox="1"/>
          <p:nvPr/>
        </p:nvSpPr>
        <p:spPr>
          <a:xfrm>
            <a:off x="254000" y="377884"/>
            <a:ext cx="75583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Рекомендуемый температурный режим </a:t>
            </a:r>
            <a:endParaRPr lang="ru-RU" sz="2000" b="1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для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ограничения посещения обучающимися 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общеобразовательных организаций 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в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зимний период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5288" y="1628800"/>
            <a:ext cx="837835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для учащихся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1-4 классов </a:t>
            </a:r>
            <a:endParaRPr lang="ru-RU" sz="20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при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температуре </a:t>
            </a:r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27 градусов мороза и </a:t>
            </a:r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ниже</a:t>
            </a:r>
            <a:endParaRPr lang="ru-RU" sz="20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marL="342900" indent="-342900" algn="ctr">
              <a:buFontTx/>
              <a:buChar char="-"/>
            </a:pP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для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учащихся</a:t>
            </a: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1-6 классов </a:t>
            </a:r>
            <a:endParaRPr lang="ru-RU" sz="20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при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температуре </a:t>
            </a:r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30 градусов мороза и </a:t>
            </a:r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ниже</a:t>
            </a:r>
          </a:p>
          <a:p>
            <a:pPr marL="342900" indent="-342900" algn="ctr">
              <a:buFontTx/>
              <a:buChar char="-"/>
            </a:pP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для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учащихся</a:t>
            </a: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1-8 классов </a:t>
            </a:r>
            <a:endParaRPr lang="ru-RU" sz="20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при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температуре </a:t>
            </a:r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32 градуса мороза и ниже</a:t>
            </a: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,</a:t>
            </a:r>
          </a:p>
          <a:p>
            <a:pPr marL="342900" indent="-342900" algn="ctr">
              <a:buFontTx/>
              <a:buChar char="-"/>
            </a:pP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для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учащихся</a:t>
            </a: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1-11 классов </a:t>
            </a:r>
            <a:endParaRPr lang="ru-RU" sz="20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при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температуре  </a:t>
            </a:r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36 градусов мороза и </a:t>
            </a:r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ниже</a:t>
            </a:r>
          </a:p>
          <a:p>
            <a:pPr algn="ctr"/>
            <a:endParaRPr lang="ru-RU" sz="2000" dirty="0" smtClean="0">
              <a:latin typeface="Arial Black" panose="020B0A04020102020204" pitchFamily="34" charset="0"/>
            </a:endParaRPr>
          </a:p>
          <a:p>
            <a:pPr algn="just"/>
            <a:r>
              <a:rPr lang="ru-RU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В </a:t>
            </a:r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муниципальных образованиях информация </a:t>
            </a:r>
            <a:endParaRPr lang="ru-RU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ru-RU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о </a:t>
            </a:r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температурном режиме, при котором отменяются занятия, размещается на школьных сайтах, </a:t>
            </a:r>
            <a:endParaRPr lang="ru-RU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ru-RU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сайтах </a:t>
            </a:r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муниципальных органов управления образованием, </a:t>
            </a:r>
            <a:endParaRPr lang="ru-RU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ru-RU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в </a:t>
            </a:r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местных средствах массовой </a:t>
            </a:r>
            <a:r>
              <a:rPr lang="ru-RU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информации</a:t>
            </a:r>
            <a:endParaRPr lang="ru-RU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879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352" y="176036"/>
            <a:ext cx="7315744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80352" y="324746"/>
            <a:ext cx="7315744" cy="590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hlinkClick r:id="rId2"/>
            <a:extLst>
              <a:ext uri="{FF2B5EF4-FFF2-40B4-BE49-F238E27FC236}">
                <a16:creationId xmlns:a16="http://schemas.microsoft.com/office/drawing/2014/main" xmlns="" id="{B7C80EC9-A93F-4AAC-80A7-3A79A0629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-4102100"/>
            <a:ext cx="3238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G:\УПРАВЛЕНИЕ общего образования\Киселева\Лого МОК куZбасс (1).png">
            <a:extLst>
              <a:ext uri="{FF2B5EF4-FFF2-40B4-BE49-F238E27FC236}">
                <a16:creationId xmlns:a16="http://schemas.microsoft.com/office/drawing/2014/main" xmlns="" id="{9F71F2B3-F292-4E5F-AEC5-FB1852064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261" y="265800"/>
            <a:ext cx="1206387" cy="858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CC8A12C-8529-D989-FE20-C37D8AB800DF}"/>
              </a:ext>
            </a:extLst>
          </p:cNvPr>
          <p:cNvSpPr txBox="1"/>
          <p:nvPr/>
        </p:nvSpPr>
        <p:spPr>
          <a:xfrm>
            <a:off x="254000" y="377884"/>
            <a:ext cx="75583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Система оповещения родителей и обучающихся 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2552" y="1052736"/>
            <a:ext cx="79208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В каждой общеобразовательной организации </a:t>
            </a:r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разрабатывается система оповещения родителей и обучающихся</a:t>
            </a:r>
            <a:r>
              <a:rPr lang="ru-RU" sz="1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.</a:t>
            </a:r>
          </a:p>
          <a:p>
            <a:pPr algn="just"/>
            <a:endParaRPr lang="ru-RU" sz="14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Решение </a:t>
            </a:r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об отмене учебных занятий в общеобразовательных </a:t>
            </a:r>
            <a:r>
              <a:rPr lang="ru-RU" sz="1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организациях оформляется </a:t>
            </a:r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приказом и доводится до сведения обучающихся и родителей.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Информация о работе </a:t>
            </a:r>
            <a:r>
              <a:rPr lang="ru-RU" sz="1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общеобразовательной организации в </a:t>
            </a:r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морозные дни доводится до сведения обучающихся и их родителей:</a:t>
            </a:r>
          </a:p>
          <a:p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- на общешкольных и классных родительских собраниях;</a:t>
            </a:r>
          </a:p>
          <a:p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- размещается на стендах, вывешенных в доступном для родителей месте, где указываются телефон школы и адреса сайтов, по которым можно получить необходимую информацию;</a:t>
            </a:r>
          </a:p>
          <a:p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- через запись в дневниках обучающихся;</a:t>
            </a:r>
          </a:p>
          <a:p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- через систему электронных дневников;</a:t>
            </a:r>
          </a:p>
          <a:p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- через СМС-оповещение</a:t>
            </a:r>
          </a:p>
          <a:p>
            <a:pPr algn="just"/>
            <a:endParaRPr lang="ru-RU" sz="14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Рекомендуется </a:t>
            </a:r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</a:rPr>
              <a:t>выдача памяток обучающимся </a:t>
            </a:r>
            <a:r>
              <a:rPr lang="ru-RU" sz="1400" u="sng" dirty="0">
                <a:solidFill>
                  <a:srgbClr val="0070C0"/>
                </a:solidFill>
                <a:latin typeface="Arial Black" panose="020B0A04020102020204" pitchFamily="34" charset="0"/>
              </a:rPr>
              <a:t>с указанием, </a:t>
            </a:r>
            <a:endParaRPr lang="ru-RU" sz="1400" u="sng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- при </a:t>
            </a:r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</a:rPr>
              <a:t>какой температуре занятия могут отменяться, </a:t>
            </a:r>
            <a:endParaRPr lang="ru-RU" sz="14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- телефонов </a:t>
            </a:r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</a:rPr>
              <a:t>школы, классного руководителя, </a:t>
            </a:r>
            <a:endParaRPr lang="ru-RU" sz="14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по </a:t>
            </a:r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</a:rPr>
              <a:t>которым можно узнать </a:t>
            </a:r>
            <a:r>
              <a:rPr lang="ru-RU" sz="1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о режиме обучения</a:t>
            </a:r>
            <a:endParaRPr lang="ru-RU" sz="2000" dirty="0" smtClean="0">
              <a:solidFill>
                <a:srgbClr val="0070C0"/>
              </a:solidFill>
            </a:endParaRPr>
          </a:p>
          <a:p>
            <a:pPr algn="ctr"/>
            <a:endParaRPr lang="ru-RU" sz="1000" dirty="0"/>
          </a:p>
          <a:p>
            <a:pPr algn="ctr"/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! </a:t>
            </a:r>
            <a:r>
              <a:rPr lang="ru-RU" dirty="0">
                <a:solidFill>
                  <a:srgbClr val="FF0000"/>
                </a:solidFill>
                <a:latin typeface="Arial Black" panose="020B0A04020102020204" pitchFamily="34" charset="0"/>
              </a:rPr>
              <a:t>Обращаем внимание, что родители вправе самостоятельно принимать решение </a:t>
            </a:r>
            <a:endParaRPr lang="ru-RU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 </a:t>
            </a:r>
            <a:r>
              <a:rPr lang="ru-RU" dirty="0">
                <a:solidFill>
                  <a:srgbClr val="FF0000"/>
                </a:solidFill>
                <a:latin typeface="Arial Black" panose="020B0A04020102020204" pitchFamily="34" charset="0"/>
              </a:rPr>
              <a:t>посещении ребенком школы в морозные </a:t>
            </a:r>
            <a:r>
              <a:rPr lang="ru-RU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дни</a:t>
            </a:r>
            <a:endParaRPr lang="ru-RU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66385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352" y="176036"/>
            <a:ext cx="7315744" cy="114300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80352" y="324746"/>
            <a:ext cx="7315744" cy="590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hlinkClick r:id="rId2"/>
            <a:extLst>
              <a:ext uri="{FF2B5EF4-FFF2-40B4-BE49-F238E27FC236}">
                <a16:creationId xmlns:a16="http://schemas.microsoft.com/office/drawing/2014/main" xmlns="" id="{B7C80EC9-A93F-4AAC-80A7-3A79A0629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-4102100"/>
            <a:ext cx="3238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G:\УПРАВЛЕНИЕ общего образования\Киселева\Лого МОК куZбасс (1).png">
            <a:extLst>
              <a:ext uri="{FF2B5EF4-FFF2-40B4-BE49-F238E27FC236}">
                <a16:creationId xmlns:a16="http://schemas.microsoft.com/office/drawing/2014/main" xmlns="" id="{9F71F2B3-F292-4E5F-AEC5-FB1852064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48467"/>
            <a:ext cx="1206387" cy="858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CC8A12C-8529-D989-FE20-C37D8AB800DF}"/>
              </a:ext>
            </a:extLst>
          </p:cNvPr>
          <p:cNvSpPr txBox="1"/>
          <p:nvPr/>
        </p:nvSpPr>
        <p:spPr>
          <a:xfrm>
            <a:off x="254000" y="377884"/>
            <a:ext cx="75583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Организация работы школьных 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маршрутов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2552" y="1052736"/>
            <a:ext cx="86379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Работа </a:t>
            </a:r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школьных маршрутов в морозные дни осуществляется по согласованию между администрацией общеобразовательных </a:t>
            </a:r>
            <a:r>
              <a:rPr lang="ru-RU" sz="1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организаций, </a:t>
            </a:r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родителями, муниципальными органами управления образованием</a:t>
            </a:r>
            <a:r>
              <a:rPr lang="ru-RU" sz="1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.</a:t>
            </a:r>
          </a:p>
          <a:p>
            <a:endParaRPr lang="ru-RU" sz="14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ru-RU" sz="1400">
                <a:solidFill>
                  <a:srgbClr val="002060"/>
                </a:solidFill>
                <a:latin typeface="Arial Black" panose="020B0A04020102020204" pitchFamily="34" charset="0"/>
              </a:rPr>
              <a:t>Общеобразовательные </a:t>
            </a:r>
            <a:r>
              <a:rPr lang="ru-RU" sz="1400" smtClean="0">
                <a:solidFill>
                  <a:srgbClr val="002060"/>
                </a:solidFill>
                <a:latin typeface="Arial Black" panose="020B0A04020102020204" pitchFamily="34" charset="0"/>
              </a:rPr>
              <a:t>организации </a:t>
            </a:r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ежедневно информируют муниципальные органы управления образованием о выходе школьных автобусов на линию</a:t>
            </a:r>
            <a:r>
              <a:rPr lang="ru-RU" sz="1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.</a:t>
            </a:r>
          </a:p>
          <a:p>
            <a:endParaRPr lang="ru-RU" sz="14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ru-RU" sz="1400" dirty="0">
                <a:solidFill>
                  <a:srgbClr val="FF0000"/>
                </a:solidFill>
                <a:latin typeface="Arial Black" panose="020B0A04020102020204" pitchFamily="34" charset="0"/>
              </a:rPr>
              <a:t>При организации подвоза в морозные дни особое внимание рекомендуем уделять:</a:t>
            </a:r>
          </a:p>
          <a:p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- проведению ежедневного медицинского освидетельствования водителей и технического осмотра школьных автобусов перед выпуском их на линию,</a:t>
            </a:r>
          </a:p>
          <a:p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- наличию устойчивой диспетчерской связи водителей автобусов и сотрудников, сопровождающих детей, с администрациями общеобразовательных </a:t>
            </a:r>
            <a:r>
              <a:rPr lang="ru-RU" sz="1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организаций и </a:t>
            </a:r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базовыми автопредприятиями,</a:t>
            </a:r>
          </a:p>
          <a:p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- безопасному передвижению детей к месту посадки в автобусы и от места высадки до места </a:t>
            </a:r>
            <a:r>
              <a:rPr lang="ru-RU" sz="1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проживания.</a:t>
            </a:r>
            <a:endParaRPr lang="ru-RU" sz="14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ru-RU" sz="14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Предусмотреть </a:t>
            </a:r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наличие у водителей и сопровождающих лиц во время перевозок детей  мобильных средств связи, списка телефонов экстренных, коммунальных </a:t>
            </a:r>
            <a:r>
              <a:rPr lang="ru-RU" sz="1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служб.</a:t>
            </a:r>
            <a:endParaRPr lang="ru-RU" sz="14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ru-RU" sz="14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В </a:t>
            </a:r>
            <a:r>
              <a:rPr lang="ru-RU" sz="1400" dirty="0">
                <a:solidFill>
                  <a:srgbClr val="002060"/>
                </a:solidFill>
                <a:latin typeface="Arial Black" panose="020B0A04020102020204" pitchFamily="34" charset="0"/>
              </a:rPr>
              <a:t>случае ограничения перевозок детей при низких температурах необходимо информировать родителей, обучающихся об изменении графика движения школьного маршрута через различные, доступные для всех системы оповещения и организовать обучение с помощью информационных </a:t>
            </a:r>
            <a:r>
              <a:rPr lang="ru-RU" sz="1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технологий.</a:t>
            </a:r>
            <a:endParaRPr lang="ru-RU" sz="1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0018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2197</TotalTime>
  <Words>316</Words>
  <Application>Microsoft Office PowerPoint</Application>
  <PresentationFormat>Экран (4:3)</PresentationFormat>
  <Paragraphs>54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 </vt:lpstr>
      <vt:lpstr>  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Гераськина</dc:creator>
  <cp:lastModifiedBy>Гераськина</cp:lastModifiedBy>
  <cp:revision>123</cp:revision>
  <cp:lastPrinted>2022-07-13T02:20:20Z</cp:lastPrinted>
  <dcterms:created xsi:type="dcterms:W3CDTF">2022-02-14T02:56:54Z</dcterms:created>
  <dcterms:modified xsi:type="dcterms:W3CDTF">2022-12-14T01:02:56Z</dcterms:modified>
</cp:coreProperties>
</file>